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86" r:id="rId2"/>
    <p:sldId id="292" r:id="rId3"/>
    <p:sldId id="290" r:id="rId4"/>
    <p:sldId id="295" r:id="rId5"/>
    <p:sldId id="283" r:id="rId6"/>
    <p:sldId id="291" r:id="rId7"/>
    <p:sldId id="296" r:id="rId8"/>
    <p:sldId id="261" r:id="rId9"/>
    <p:sldId id="29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277" userDrawn="1">
          <p15:clr>
            <a:srgbClr val="A4A3A4"/>
          </p15:clr>
        </p15:guide>
        <p15:guide id="4" pos="5110" userDrawn="1">
          <p15:clr>
            <a:srgbClr val="A4A3A4"/>
          </p15:clr>
        </p15:guide>
        <p15:guide id="5" pos="2547" userDrawn="1">
          <p15:clr>
            <a:srgbClr val="A4A3A4"/>
          </p15:clr>
        </p15:guide>
        <p15:guide id="6" pos="6403" userDrawn="1">
          <p15:clr>
            <a:srgbClr val="A4A3A4"/>
          </p15:clr>
        </p15:guide>
        <p15:guide id="7" pos="71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9F7FE"/>
    <a:srgbClr val="4BDDE9"/>
    <a:srgbClr val="345692"/>
    <a:srgbClr val="17C0D4"/>
    <a:srgbClr val="FF94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884" autoAdjust="0"/>
    <p:restoredTop sz="94635"/>
  </p:normalViewPr>
  <p:slideViewPr>
    <p:cSldViewPr snapToGrid="0">
      <p:cViewPr varScale="1">
        <p:scale>
          <a:sx n="77" d="100"/>
          <a:sy n="77" d="100"/>
        </p:scale>
        <p:origin x="432" y="176"/>
      </p:cViewPr>
      <p:guideLst>
        <p:guide orient="horz" pos="2160"/>
        <p:guide pos="3840"/>
        <p:guide pos="1277"/>
        <p:guide pos="5110"/>
        <p:guide pos="2547"/>
        <p:guide pos="6403"/>
        <p:guide pos="7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jpg>
</file>

<file path=ppt/media/image11.jpg>
</file>

<file path=ppt/media/image2.jpg>
</file>

<file path=ppt/media/image3.jpeg>
</file>

<file path=ppt/media/image4.jpg>
</file>

<file path=ppt/media/image5.jpg>
</file>

<file path=ppt/media/image6.jp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E062EE-FD48-4DF0-BC53-B634D7B729C2}" type="datetimeFigureOut">
              <a:rPr lang="zh-CN" altLang="en-US" smtClean="0"/>
              <a:t>2018/9/2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3E9234-1F74-475F-A2EA-551410939A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0647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 userDrawn="1"/>
        </p:nvGrpSpPr>
        <p:grpSpPr>
          <a:xfrm>
            <a:off x="351550" y="627927"/>
            <a:ext cx="292567" cy="2185334"/>
            <a:chOff x="1323824" y="3429000"/>
            <a:chExt cx="292567" cy="2185334"/>
          </a:xfrm>
        </p:grpSpPr>
        <p:sp>
          <p:nvSpPr>
            <p:cNvPr id="3" name="Shape 2637"/>
            <p:cNvSpPr/>
            <p:nvPr/>
          </p:nvSpPr>
          <p:spPr>
            <a:xfrm>
              <a:off x="1387088" y="5309932"/>
              <a:ext cx="166039" cy="3044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8836"/>
                  </a:moveTo>
                  <a:lnTo>
                    <a:pt x="16200" y="8836"/>
                  </a:lnTo>
                  <a:lnTo>
                    <a:pt x="16200" y="11782"/>
                  </a:lnTo>
                  <a:cubicBezTo>
                    <a:pt x="16200" y="13409"/>
                    <a:pt x="13783" y="14727"/>
                    <a:pt x="10800" y="14727"/>
                  </a:cubicBezTo>
                  <a:cubicBezTo>
                    <a:pt x="7817" y="14727"/>
                    <a:pt x="5400" y="13409"/>
                    <a:pt x="5400" y="11782"/>
                  </a:cubicBezTo>
                  <a:cubicBezTo>
                    <a:pt x="5400" y="11782"/>
                    <a:pt x="5400" y="8836"/>
                    <a:pt x="5400" y="8836"/>
                  </a:cubicBezTo>
                  <a:close/>
                  <a:moveTo>
                    <a:pt x="5400" y="3927"/>
                  </a:moveTo>
                  <a:cubicBezTo>
                    <a:pt x="5400" y="2301"/>
                    <a:pt x="7817" y="982"/>
                    <a:pt x="10800" y="982"/>
                  </a:cubicBezTo>
                  <a:cubicBezTo>
                    <a:pt x="13783" y="982"/>
                    <a:pt x="16200" y="2301"/>
                    <a:pt x="16200" y="3927"/>
                  </a:cubicBezTo>
                  <a:lnTo>
                    <a:pt x="16200" y="7855"/>
                  </a:lnTo>
                  <a:lnTo>
                    <a:pt x="5400" y="7855"/>
                  </a:lnTo>
                  <a:cubicBezTo>
                    <a:pt x="5400" y="7855"/>
                    <a:pt x="5400" y="3927"/>
                    <a:pt x="5400" y="3927"/>
                  </a:cubicBezTo>
                  <a:close/>
                  <a:moveTo>
                    <a:pt x="10800" y="15709"/>
                  </a:moveTo>
                  <a:cubicBezTo>
                    <a:pt x="14777" y="15709"/>
                    <a:pt x="18000" y="13951"/>
                    <a:pt x="18000" y="11782"/>
                  </a:cubicBezTo>
                  <a:lnTo>
                    <a:pt x="18000" y="3927"/>
                  </a:lnTo>
                  <a:cubicBezTo>
                    <a:pt x="18000" y="1758"/>
                    <a:pt x="14777" y="0"/>
                    <a:pt x="10800" y="0"/>
                  </a:cubicBezTo>
                  <a:cubicBezTo>
                    <a:pt x="6823" y="0"/>
                    <a:pt x="3600" y="1758"/>
                    <a:pt x="3600" y="3927"/>
                  </a:cubicBezTo>
                  <a:lnTo>
                    <a:pt x="3600" y="11782"/>
                  </a:lnTo>
                  <a:cubicBezTo>
                    <a:pt x="3600" y="13951"/>
                    <a:pt x="6823" y="15709"/>
                    <a:pt x="10800" y="15709"/>
                  </a:cubicBezTo>
                  <a:moveTo>
                    <a:pt x="21600" y="11782"/>
                  </a:moveTo>
                  <a:lnTo>
                    <a:pt x="21600" y="10309"/>
                  </a:lnTo>
                  <a:cubicBezTo>
                    <a:pt x="21600" y="10038"/>
                    <a:pt x="21197" y="9818"/>
                    <a:pt x="20700" y="9818"/>
                  </a:cubicBezTo>
                  <a:cubicBezTo>
                    <a:pt x="20203" y="9818"/>
                    <a:pt x="19800" y="10038"/>
                    <a:pt x="19800" y="10309"/>
                  </a:cubicBezTo>
                  <a:lnTo>
                    <a:pt x="19800" y="11782"/>
                  </a:lnTo>
                  <a:cubicBezTo>
                    <a:pt x="19800" y="14493"/>
                    <a:pt x="15771" y="16691"/>
                    <a:pt x="10800" y="16691"/>
                  </a:cubicBezTo>
                  <a:cubicBezTo>
                    <a:pt x="5829" y="16691"/>
                    <a:pt x="1800" y="14493"/>
                    <a:pt x="1800" y="11782"/>
                  </a:cubicBezTo>
                  <a:lnTo>
                    <a:pt x="1800" y="10309"/>
                  </a:lnTo>
                  <a:cubicBezTo>
                    <a:pt x="1800" y="10038"/>
                    <a:pt x="1397" y="9818"/>
                    <a:pt x="900" y="9818"/>
                  </a:cubicBezTo>
                  <a:cubicBezTo>
                    <a:pt x="403" y="9818"/>
                    <a:pt x="0" y="10038"/>
                    <a:pt x="0" y="10309"/>
                  </a:cubicBezTo>
                  <a:lnTo>
                    <a:pt x="0" y="11782"/>
                  </a:lnTo>
                  <a:cubicBezTo>
                    <a:pt x="0" y="14870"/>
                    <a:pt x="4358" y="17398"/>
                    <a:pt x="9900" y="17648"/>
                  </a:cubicBezTo>
                  <a:lnTo>
                    <a:pt x="9900" y="20618"/>
                  </a:lnTo>
                  <a:lnTo>
                    <a:pt x="3600" y="20618"/>
                  </a:lnTo>
                  <a:cubicBezTo>
                    <a:pt x="3103" y="20618"/>
                    <a:pt x="2700" y="20838"/>
                    <a:pt x="2700" y="21110"/>
                  </a:cubicBezTo>
                  <a:cubicBezTo>
                    <a:pt x="2700" y="21381"/>
                    <a:pt x="3103" y="21600"/>
                    <a:pt x="3600" y="21600"/>
                  </a:cubicBezTo>
                  <a:lnTo>
                    <a:pt x="18000" y="21600"/>
                  </a:lnTo>
                  <a:cubicBezTo>
                    <a:pt x="18497" y="21600"/>
                    <a:pt x="18900" y="21381"/>
                    <a:pt x="18900" y="21110"/>
                  </a:cubicBezTo>
                  <a:cubicBezTo>
                    <a:pt x="18900" y="20838"/>
                    <a:pt x="18497" y="20618"/>
                    <a:pt x="18000" y="20618"/>
                  </a:cubicBezTo>
                  <a:lnTo>
                    <a:pt x="11700" y="20618"/>
                  </a:lnTo>
                  <a:lnTo>
                    <a:pt x="11700" y="17648"/>
                  </a:lnTo>
                  <a:cubicBezTo>
                    <a:pt x="17243" y="17398"/>
                    <a:pt x="21600" y="14870"/>
                    <a:pt x="21600" y="11782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4" name="Shape 2639"/>
            <p:cNvSpPr/>
            <p:nvPr/>
          </p:nvSpPr>
          <p:spPr>
            <a:xfrm>
              <a:off x="1323824" y="4381415"/>
              <a:ext cx="292567" cy="1861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55" y="3086"/>
                  </a:moveTo>
                  <a:cubicBezTo>
                    <a:pt x="12984" y="3086"/>
                    <a:pt x="12764" y="3432"/>
                    <a:pt x="12764" y="3857"/>
                  </a:cubicBezTo>
                  <a:cubicBezTo>
                    <a:pt x="12764" y="4284"/>
                    <a:pt x="12984" y="4629"/>
                    <a:pt x="13255" y="4629"/>
                  </a:cubicBezTo>
                  <a:cubicBezTo>
                    <a:pt x="13525" y="4629"/>
                    <a:pt x="13745" y="4284"/>
                    <a:pt x="13745" y="3857"/>
                  </a:cubicBezTo>
                  <a:cubicBezTo>
                    <a:pt x="13745" y="3432"/>
                    <a:pt x="13525" y="3086"/>
                    <a:pt x="13255" y="3086"/>
                  </a:cubicBezTo>
                  <a:moveTo>
                    <a:pt x="20618" y="16495"/>
                  </a:moveTo>
                  <a:lnTo>
                    <a:pt x="15709" y="12638"/>
                  </a:lnTo>
                  <a:lnTo>
                    <a:pt x="15709" y="8963"/>
                  </a:lnTo>
                  <a:lnTo>
                    <a:pt x="20618" y="5105"/>
                  </a:lnTo>
                  <a:cubicBezTo>
                    <a:pt x="20618" y="5105"/>
                    <a:pt x="20618" y="16495"/>
                    <a:pt x="20618" y="16495"/>
                  </a:cubicBezTo>
                  <a:close/>
                  <a:moveTo>
                    <a:pt x="14727" y="16971"/>
                  </a:moveTo>
                  <a:lnTo>
                    <a:pt x="982" y="16971"/>
                  </a:lnTo>
                  <a:lnTo>
                    <a:pt x="982" y="3086"/>
                  </a:lnTo>
                  <a:cubicBezTo>
                    <a:pt x="982" y="2234"/>
                    <a:pt x="1422" y="1543"/>
                    <a:pt x="1964" y="1543"/>
                  </a:cubicBezTo>
                  <a:lnTo>
                    <a:pt x="13745" y="1543"/>
                  </a:lnTo>
                  <a:cubicBezTo>
                    <a:pt x="14287" y="1543"/>
                    <a:pt x="14727" y="2234"/>
                    <a:pt x="14727" y="3086"/>
                  </a:cubicBezTo>
                  <a:cubicBezTo>
                    <a:pt x="14727" y="3086"/>
                    <a:pt x="14727" y="16971"/>
                    <a:pt x="14727" y="16971"/>
                  </a:cubicBezTo>
                  <a:close/>
                  <a:moveTo>
                    <a:pt x="13745" y="20057"/>
                  </a:moveTo>
                  <a:lnTo>
                    <a:pt x="1964" y="20057"/>
                  </a:lnTo>
                  <a:cubicBezTo>
                    <a:pt x="1422" y="20057"/>
                    <a:pt x="982" y="19367"/>
                    <a:pt x="982" y="18514"/>
                  </a:cubicBezTo>
                  <a:lnTo>
                    <a:pt x="14727" y="18514"/>
                  </a:lnTo>
                  <a:cubicBezTo>
                    <a:pt x="14727" y="19367"/>
                    <a:pt x="14287" y="20057"/>
                    <a:pt x="13745" y="20057"/>
                  </a:cubicBezTo>
                  <a:moveTo>
                    <a:pt x="21109" y="3086"/>
                  </a:moveTo>
                  <a:cubicBezTo>
                    <a:pt x="21030" y="3086"/>
                    <a:pt x="20958" y="3122"/>
                    <a:pt x="20892" y="3175"/>
                  </a:cubicBezTo>
                  <a:lnTo>
                    <a:pt x="20890" y="3167"/>
                  </a:lnTo>
                  <a:lnTo>
                    <a:pt x="15709" y="7237"/>
                  </a:lnTo>
                  <a:lnTo>
                    <a:pt x="15709" y="3086"/>
                  </a:lnTo>
                  <a:cubicBezTo>
                    <a:pt x="15709" y="1382"/>
                    <a:pt x="14830" y="0"/>
                    <a:pt x="13745" y="0"/>
                  </a:cubicBezTo>
                  <a:lnTo>
                    <a:pt x="1964" y="0"/>
                  </a:lnTo>
                  <a:cubicBezTo>
                    <a:pt x="879" y="0"/>
                    <a:pt x="0" y="1382"/>
                    <a:pt x="0" y="3086"/>
                  </a:cubicBezTo>
                  <a:lnTo>
                    <a:pt x="0" y="18514"/>
                  </a:lnTo>
                  <a:cubicBezTo>
                    <a:pt x="0" y="20219"/>
                    <a:pt x="879" y="21600"/>
                    <a:pt x="1964" y="21600"/>
                  </a:cubicBezTo>
                  <a:lnTo>
                    <a:pt x="13745" y="21600"/>
                  </a:lnTo>
                  <a:cubicBezTo>
                    <a:pt x="14830" y="21600"/>
                    <a:pt x="15709" y="20219"/>
                    <a:pt x="15709" y="18514"/>
                  </a:cubicBezTo>
                  <a:lnTo>
                    <a:pt x="15709" y="14363"/>
                  </a:lnTo>
                  <a:lnTo>
                    <a:pt x="20890" y="18433"/>
                  </a:lnTo>
                  <a:lnTo>
                    <a:pt x="20892" y="18427"/>
                  </a:lnTo>
                  <a:cubicBezTo>
                    <a:pt x="20958" y="18478"/>
                    <a:pt x="21030" y="18514"/>
                    <a:pt x="21109" y="18514"/>
                  </a:cubicBezTo>
                  <a:cubicBezTo>
                    <a:pt x="21380" y="18514"/>
                    <a:pt x="21600" y="18170"/>
                    <a:pt x="21600" y="17743"/>
                  </a:cubicBezTo>
                  <a:lnTo>
                    <a:pt x="21600" y="3857"/>
                  </a:lnTo>
                  <a:cubicBezTo>
                    <a:pt x="21600" y="3432"/>
                    <a:pt x="21380" y="3086"/>
                    <a:pt x="21109" y="3086"/>
                  </a:cubicBezTo>
                  <a:moveTo>
                    <a:pt x="10309" y="6171"/>
                  </a:moveTo>
                  <a:cubicBezTo>
                    <a:pt x="10038" y="6171"/>
                    <a:pt x="9818" y="5827"/>
                    <a:pt x="9818" y="5400"/>
                  </a:cubicBezTo>
                  <a:cubicBezTo>
                    <a:pt x="9818" y="4974"/>
                    <a:pt x="10038" y="4629"/>
                    <a:pt x="10309" y="4629"/>
                  </a:cubicBezTo>
                  <a:cubicBezTo>
                    <a:pt x="10580" y="4629"/>
                    <a:pt x="10800" y="4974"/>
                    <a:pt x="10800" y="5400"/>
                  </a:cubicBezTo>
                  <a:cubicBezTo>
                    <a:pt x="10800" y="5827"/>
                    <a:pt x="10580" y="6171"/>
                    <a:pt x="10309" y="6171"/>
                  </a:cubicBezTo>
                  <a:moveTo>
                    <a:pt x="10309" y="3086"/>
                  </a:moveTo>
                  <a:cubicBezTo>
                    <a:pt x="9496" y="3086"/>
                    <a:pt x="8836" y="4123"/>
                    <a:pt x="8836" y="5400"/>
                  </a:cubicBezTo>
                  <a:cubicBezTo>
                    <a:pt x="8836" y="6678"/>
                    <a:pt x="9496" y="7714"/>
                    <a:pt x="10309" y="7714"/>
                  </a:cubicBezTo>
                  <a:cubicBezTo>
                    <a:pt x="11123" y="7714"/>
                    <a:pt x="11782" y="6678"/>
                    <a:pt x="11782" y="5400"/>
                  </a:cubicBezTo>
                  <a:cubicBezTo>
                    <a:pt x="11782" y="4123"/>
                    <a:pt x="11123" y="3086"/>
                    <a:pt x="10309" y="3086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  <p:sp>
          <p:nvSpPr>
            <p:cNvPr id="5" name="Shape 2645"/>
            <p:cNvSpPr/>
            <p:nvPr/>
          </p:nvSpPr>
          <p:spPr>
            <a:xfrm>
              <a:off x="1325680" y="3429000"/>
              <a:ext cx="288854" cy="2100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8" y="20250"/>
                  </a:moveTo>
                  <a:lnTo>
                    <a:pt x="2740" y="17504"/>
                  </a:lnTo>
                  <a:cubicBezTo>
                    <a:pt x="2807" y="17526"/>
                    <a:pt x="2874" y="17550"/>
                    <a:pt x="2945" y="17550"/>
                  </a:cubicBezTo>
                  <a:lnTo>
                    <a:pt x="18655" y="17550"/>
                  </a:lnTo>
                  <a:cubicBezTo>
                    <a:pt x="18726" y="17550"/>
                    <a:pt x="18793" y="17526"/>
                    <a:pt x="18860" y="17504"/>
                  </a:cubicBezTo>
                  <a:lnTo>
                    <a:pt x="20192" y="20250"/>
                  </a:lnTo>
                  <a:cubicBezTo>
                    <a:pt x="20192" y="20250"/>
                    <a:pt x="1408" y="20250"/>
                    <a:pt x="1408" y="20250"/>
                  </a:cubicBezTo>
                  <a:close/>
                  <a:moveTo>
                    <a:pt x="2945" y="1350"/>
                  </a:moveTo>
                  <a:lnTo>
                    <a:pt x="18655" y="1350"/>
                  </a:lnTo>
                  <a:lnTo>
                    <a:pt x="18655" y="16200"/>
                  </a:lnTo>
                  <a:lnTo>
                    <a:pt x="2945" y="16200"/>
                  </a:lnTo>
                  <a:cubicBezTo>
                    <a:pt x="2945" y="16200"/>
                    <a:pt x="2945" y="1350"/>
                    <a:pt x="2945" y="1350"/>
                  </a:cubicBezTo>
                  <a:close/>
                  <a:moveTo>
                    <a:pt x="21510" y="20558"/>
                  </a:moveTo>
                  <a:lnTo>
                    <a:pt x="21518" y="20551"/>
                  </a:lnTo>
                  <a:lnTo>
                    <a:pt x="19591" y="16577"/>
                  </a:lnTo>
                  <a:cubicBezTo>
                    <a:pt x="19617" y="16457"/>
                    <a:pt x="19636" y="16332"/>
                    <a:pt x="19636" y="16200"/>
                  </a:cubicBezTo>
                  <a:lnTo>
                    <a:pt x="19636" y="1350"/>
                  </a:lnTo>
                  <a:cubicBezTo>
                    <a:pt x="19636" y="605"/>
                    <a:pt x="19197" y="0"/>
                    <a:pt x="18655" y="0"/>
                  </a:cubicBezTo>
                  <a:lnTo>
                    <a:pt x="2945" y="0"/>
                  </a:lnTo>
                  <a:cubicBezTo>
                    <a:pt x="2403" y="0"/>
                    <a:pt x="1964" y="605"/>
                    <a:pt x="1964" y="1350"/>
                  </a:cubicBezTo>
                  <a:lnTo>
                    <a:pt x="1964" y="16200"/>
                  </a:lnTo>
                  <a:cubicBezTo>
                    <a:pt x="1964" y="16332"/>
                    <a:pt x="1983" y="16457"/>
                    <a:pt x="2009" y="16577"/>
                  </a:cubicBezTo>
                  <a:lnTo>
                    <a:pt x="82" y="20551"/>
                  </a:lnTo>
                  <a:lnTo>
                    <a:pt x="90" y="20558"/>
                  </a:lnTo>
                  <a:cubicBezTo>
                    <a:pt x="38" y="20665"/>
                    <a:pt x="0" y="20787"/>
                    <a:pt x="0" y="20925"/>
                  </a:cubicBezTo>
                  <a:cubicBezTo>
                    <a:pt x="0" y="21298"/>
                    <a:pt x="220" y="21600"/>
                    <a:pt x="491" y="21600"/>
                  </a:cubicBezTo>
                  <a:lnTo>
                    <a:pt x="21109" y="21600"/>
                  </a:lnTo>
                  <a:cubicBezTo>
                    <a:pt x="21380" y="21600"/>
                    <a:pt x="21600" y="21298"/>
                    <a:pt x="21600" y="20925"/>
                  </a:cubicBezTo>
                  <a:cubicBezTo>
                    <a:pt x="21600" y="20787"/>
                    <a:pt x="21562" y="20665"/>
                    <a:pt x="21510" y="20558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/>
            </a:p>
          </p:txBody>
        </p:sp>
      </p:grpSp>
      <p:cxnSp>
        <p:nvCxnSpPr>
          <p:cNvPr id="6" name="直线连接符 5"/>
          <p:cNvCxnSpPr/>
          <p:nvPr userDrawn="1"/>
        </p:nvCxnSpPr>
        <p:spPr>
          <a:xfrm>
            <a:off x="497833" y="3429000"/>
            <a:ext cx="0" cy="342900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2445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1385232" y="3034603"/>
            <a:ext cx="4507832" cy="10347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19175" y="717884"/>
            <a:ext cx="10352636" cy="5422231"/>
          </a:xfrm>
          <a:prstGeom prst="rect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TextBox 32"/>
          <p:cNvSpPr txBox="1"/>
          <p:nvPr/>
        </p:nvSpPr>
        <p:spPr>
          <a:xfrm>
            <a:off x="1172633" y="1134978"/>
            <a:ext cx="98467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Heavy Oblique" charset="0"/>
                <a:ea typeface="Avenir Heavy Oblique" charset="0"/>
                <a:cs typeface="Avenir Heavy Oblique" charset="0"/>
              </a:rPr>
              <a:t>Welcome to Cathy’s English class!</a:t>
            </a:r>
            <a:endParaRPr lang="en-US" sz="4800" b="1" i="1" dirty="0">
              <a:solidFill>
                <a:schemeClr val="tx1">
                  <a:lumMod val="75000"/>
                  <a:lumOff val="25000"/>
                </a:schemeClr>
              </a:solidFill>
              <a:latin typeface="Avenir Heavy Oblique" charset="0"/>
              <a:ea typeface="Avenir Heavy Oblique" charset="0"/>
              <a:cs typeface="Avenir Heavy Oblique" charset="0"/>
            </a:endParaRPr>
          </a:p>
        </p:txBody>
      </p:sp>
      <p:sp>
        <p:nvSpPr>
          <p:cNvPr id="12" name="TextBox 33"/>
          <p:cNvSpPr txBox="1"/>
          <p:nvPr/>
        </p:nvSpPr>
        <p:spPr>
          <a:xfrm>
            <a:off x="1385232" y="2265162"/>
            <a:ext cx="42127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b="1" i="1" smtClean="0">
                <a:solidFill>
                  <a:schemeClr val="tx1">
                    <a:lumMod val="50000"/>
                    <a:lumOff val="50000"/>
                  </a:schemeClr>
                </a:solidFill>
                <a:latin typeface="Avenir Book Oblique" charset="0"/>
                <a:ea typeface="Avenir Book Oblique" charset="0"/>
                <a:cs typeface="Avenir Book Oblique" charset="0"/>
              </a:rPr>
              <a:t>Something about me</a:t>
            </a:r>
            <a:endParaRPr lang="en-US" sz="3200" b="1" i="1" dirty="0">
              <a:solidFill>
                <a:schemeClr val="tx1">
                  <a:lumMod val="50000"/>
                  <a:lumOff val="50000"/>
                </a:schemeClr>
              </a:solidFill>
              <a:latin typeface="Avenir Book Oblique" charset="0"/>
              <a:ea typeface="Avenir Book Oblique" charset="0"/>
              <a:cs typeface="Avenir Book Oblique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4021" y="3618530"/>
            <a:ext cx="3030651" cy="202252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423" y="3618531"/>
            <a:ext cx="3033784" cy="202252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5990" y="3567490"/>
            <a:ext cx="2767426" cy="2073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844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987357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688"/>
            <a:ext cx="12192000" cy="6868688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 rot="959448">
            <a:off x="1218064" y="889117"/>
            <a:ext cx="28993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 smtClean="0">
                <a:solidFill>
                  <a:schemeClr val="bg1"/>
                </a:solidFill>
              </a:rPr>
              <a:t>vocabulary</a:t>
            </a:r>
            <a:endParaRPr kumimoji="1" lang="zh-CN" altLang="en-US" sz="4000" b="1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 rot="21139083">
            <a:off x="1473521" y="2657152"/>
            <a:ext cx="28993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 smtClean="0">
                <a:solidFill>
                  <a:schemeClr val="bg1"/>
                </a:solidFill>
              </a:rPr>
              <a:t>grammar</a:t>
            </a:r>
            <a:endParaRPr kumimoji="1" lang="zh-CN" altLang="en-US" sz="4000" b="1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 rot="20710638">
            <a:off x="1439218" y="4277439"/>
            <a:ext cx="39029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 smtClean="0">
                <a:solidFill>
                  <a:schemeClr val="bg1"/>
                </a:solidFill>
              </a:rPr>
              <a:t>pronunciation &amp; intonation</a:t>
            </a:r>
            <a:endParaRPr kumimoji="1" lang="zh-CN" altLang="en-US" sz="4000" b="1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20567208">
            <a:off x="8357399" y="396401"/>
            <a:ext cx="28993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 smtClean="0">
                <a:solidFill>
                  <a:schemeClr val="bg1"/>
                </a:solidFill>
              </a:rPr>
              <a:t>reading</a:t>
            </a:r>
            <a:endParaRPr kumimoji="1" lang="zh-CN" altLang="en-US" sz="4000" b="1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 rot="21074590">
            <a:off x="8879547" y="1864651"/>
            <a:ext cx="28993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 smtClean="0">
                <a:solidFill>
                  <a:schemeClr val="bg1"/>
                </a:solidFill>
              </a:rPr>
              <a:t>writing</a:t>
            </a:r>
            <a:endParaRPr kumimoji="1" lang="zh-CN" altLang="en-US" sz="4000" b="1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 rot="340308">
            <a:off x="8586910" y="3347232"/>
            <a:ext cx="28993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 smtClean="0">
                <a:solidFill>
                  <a:schemeClr val="bg1"/>
                </a:solidFill>
              </a:rPr>
              <a:t>listening</a:t>
            </a:r>
            <a:endParaRPr kumimoji="1" lang="zh-CN" altLang="en-US" sz="4000" b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 rot="1265618">
            <a:off x="8327153" y="5072055"/>
            <a:ext cx="28993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 smtClean="0">
                <a:solidFill>
                  <a:schemeClr val="bg1"/>
                </a:solidFill>
              </a:rPr>
              <a:t>speaking</a:t>
            </a:r>
            <a:endParaRPr kumimoji="1" lang="zh-CN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8649736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07143" y="412757"/>
            <a:ext cx="114830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 smtClean="0">
                <a:solidFill>
                  <a:srgbClr val="FFFFFF"/>
                </a:solidFill>
              </a:rPr>
              <a:t>Goal: To be an independent English learner!</a:t>
            </a:r>
            <a:endParaRPr kumimoji="1" lang="en-US" altLang="zh-CN" sz="4000" b="1" dirty="0">
              <a:solidFill>
                <a:srgbClr val="FFFFFF"/>
              </a:solidFill>
            </a:endParaRPr>
          </a:p>
          <a:p>
            <a:endParaRPr kumimoji="1" lang="en-US" altLang="zh-CN" sz="4000" b="1" dirty="0" smtClean="0">
              <a:solidFill>
                <a:srgbClr val="FFFFFF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71758" y="1296936"/>
            <a:ext cx="114830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 smtClean="0">
                <a:solidFill>
                  <a:srgbClr val="FFFFFF"/>
                </a:solidFill>
              </a:rPr>
              <a:t>Way: Try and find strategies that suit you most!</a:t>
            </a:r>
            <a:endParaRPr kumimoji="1" lang="en-US" altLang="zh-CN" sz="4000" b="1" dirty="0">
              <a:solidFill>
                <a:srgbClr val="FFFFFF"/>
              </a:solidFill>
            </a:endParaRPr>
          </a:p>
          <a:p>
            <a:endParaRPr kumimoji="1" lang="en-US" altLang="zh-CN" sz="4000" b="1" dirty="0" smtClean="0">
              <a:solidFill>
                <a:srgbClr val="FFFFFF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71758" y="2371412"/>
            <a:ext cx="1148308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 smtClean="0">
                <a:solidFill>
                  <a:srgbClr val="FFFFFF"/>
                </a:solidFill>
              </a:rPr>
              <a:t>5 Key habits:</a:t>
            </a:r>
          </a:p>
          <a:p>
            <a:pPr marL="742950" indent="-742950">
              <a:buAutoNum type="arabicPeriod"/>
            </a:pPr>
            <a:r>
              <a:rPr kumimoji="1" lang="en-US" altLang="zh-CN" sz="4000" b="1" dirty="0">
                <a:solidFill>
                  <a:srgbClr val="FFFFFF"/>
                </a:solidFill>
              </a:rPr>
              <a:t>S</a:t>
            </a:r>
            <a:r>
              <a:rPr kumimoji="1" lang="en-US" altLang="zh-CN" sz="4000" b="1" dirty="0" smtClean="0">
                <a:solidFill>
                  <a:srgbClr val="FFFFFF"/>
                </a:solidFill>
              </a:rPr>
              <a:t>peak English.</a:t>
            </a:r>
          </a:p>
          <a:p>
            <a:pPr marL="742950" indent="-742950">
              <a:buAutoNum type="arabicPeriod"/>
            </a:pPr>
            <a:r>
              <a:rPr kumimoji="1" lang="en-US" altLang="zh-CN" sz="4000" b="1" dirty="0" smtClean="0">
                <a:solidFill>
                  <a:srgbClr val="FFFFFF"/>
                </a:solidFill>
              </a:rPr>
              <a:t>Take notes.</a:t>
            </a:r>
          </a:p>
          <a:p>
            <a:pPr marL="742950" indent="-742950">
              <a:buAutoNum type="arabicPeriod"/>
            </a:pPr>
            <a:r>
              <a:rPr kumimoji="1" lang="en-US" altLang="zh-CN" sz="4000" b="1" dirty="0" smtClean="0">
                <a:solidFill>
                  <a:srgbClr val="FFFFFF"/>
                </a:solidFill>
              </a:rPr>
              <a:t>Read aloud and recite.</a:t>
            </a:r>
          </a:p>
          <a:p>
            <a:pPr marL="742950" indent="-742950">
              <a:buAutoNum type="arabicPeriod"/>
            </a:pPr>
            <a:r>
              <a:rPr kumimoji="1" lang="en-US" altLang="zh-CN" sz="4000" b="1" dirty="0" smtClean="0">
                <a:solidFill>
                  <a:srgbClr val="FFFFFF"/>
                </a:solidFill>
              </a:rPr>
              <a:t>Summarize and analyze.</a:t>
            </a:r>
          </a:p>
          <a:p>
            <a:pPr marL="742950" indent="-742950">
              <a:buAutoNum type="arabicPeriod"/>
            </a:pPr>
            <a:r>
              <a:rPr kumimoji="1" lang="en-US" altLang="zh-CN" sz="4000" b="1" dirty="0" smtClean="0">
                <a:solidFill>
                  <a:srgbClr val="FFFFFF"/>
                </a:solidFill>
              </a:rPr>
              <a:t>Consult reference books.</a:t>
            </a:r>
          </a:p>
        </p:txBody>
      </p:sp>
    </p:spTree>
    <p:extLst>
      <p:ext uri="{BB962C8B-B14F-4D97-AF65-F5344CB8AC3E}">
        <p14:creationId xmlns:p14="http://schemas.microsoft.com/office/powerpoint/2010/main" val="1038511720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4"/>
          <p:cNvSpPr txBox="1"/>
          <p:nvPr/>
        </p:nvSpPr>
        <p:spPr>
          <a:xfrm>
            <a:off x="750609" y="657354"/>
            <a:ext cx="83607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rPr>
              <a:t>The importance of reference books</a:t>
            </a:r>
            <a:endParaRPr lang="en-US" altLang="zh-CN" sz="4000" b="1" i="1" dirty="0">
              <a:solidFill>
                <a:schemeClr val="tx1">
                  <a:lumMod val="75000"/>
                  <a:lumOff val="25000"/>
                </a:schemeClr>
              </a:solidFill>
              <a:latin typeface="Avenir Medium Oblique" charset="0"/>
              <a:ea typeface="Avenir Medium Oblique" charset="0"/>
              <a:cs typeface="Avenir Medium Oblique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50609" y="1573810"/>
            <a:ext cx="8360751" cy="21038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189" y="2698596"/>
            <a:ext cx="4678184" cy="3118789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5456663" y="2401065"/>
            <a:ext cx="67353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smtClean="0"/>
              <a:t>A</a:t>
            </a:r>
            <a:r>
              <a:rPr kumimoji="1" lang="zh-CN" altLang="en-US" sz="3600" dirty="0" smtClean="0"/>
              <a:t> </a:t>
            </a:r>
            <a:r>
              <a:rPr kumimoji="1" lang="en-US" altLang="zh-CN" sz="3600" dirty="0" smtClean="0"/>
              <a:t>grammar book</a:t>
            </a:r>
          </a:p>
          <a:p>
            <a:r>
              <a:rPr kumimoji="1" lang="en-US" altLang="zh-CN" sz="3600" dirty="0" smtClean="0"/>
              <a:t>A vocabulary book</a:t>
            </a:r>
          </a:p>
          <a:p>
            <a:endParaRPr kumimoji="1" lang="en-US" altLang="zh-CN" sz="3600" dirty="0" smtClean="0"/>
          </a:p>
          <a:p>
            <a:r>
              <a:rPr kumimoji="1" lang="en-US" altLang="zh-CN" sz="3600" dirty="0" smtClean="0"/>
              <a:t>An English-English dictionary </a:t>
            </a:r>
          </a:p>
          <a:p>
            <a:r>
              <a:rPr kumimoji="1" lang="en-US" altLang="zh-CN" sz="3600" dirty="0" smtClean="0"/>
              <a:t>(At least an English-English/Chinese dictionary)</a:t>
            </a:r>
            <a:endParaRPr kumimoji="1"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32202846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840" y="35211"/>
            <a:ext cx="2702001" cy="270200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555" y="3094452"/>
            <a:ext cx="2721286" cy="257098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58841" y="3347461"/>
            <a:ext cx="7783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b="1" dirty="0" smtClean="0"/>
              <a:t>牛津高阶英汉双解词典</a:t>
            </a:r>
            <a:r>
              <a:rPr kumimoji="1" lang="en-US" altLang="zh-CN" sz="3200" b="1" dirty="0" smtClean="0"/>
              <a:t>(</a:t>
            </a:r>
            <a:r>
              <a:rPr kumimoji="1" lang="zh-CN" altLang="en-US" sz="3200" b="1" dirty="0" smtClean="0"/>
              <a:t>第</a:t>
            </a:r>
            <a:r>
              <a:rPr kumimoji="1" lang="en-US" altLang="zh-CN" sz="3200" b="1" dirty="0" smtClean="0"/>
              <a:t>9</a:t>
            </a:r>
            <a:r>
              <a:rPr kumimoji="1" lang="zh-CN" altLang="en-US" sz="3200" b="1" dirty="0" smtClean="0"/>
              <a:t>版</a:t>
            </a:r>
            <a:r>
              <a:rPr kumimoji="1" lang="en-US" altLang="zh-CN" sz="3200" b="1" dirty="0" smtClean="0"/>
              <a:t>)</a:t>
            </a:r>
            <a:r>
              <a:rPr kumimoji="1" lang="zh-CN" altLang="en-US" sz="3200" b="1" dirty="0" smtClean="0"/>
              <a:t> </a:t>
            </a:r>
            <a:r>
              <a:rPr kumimoji="1" lang="en-US" altLang="zh-CN" sz="3200" b="1" dirty="0" smtClean="0"/>
              <a:t>2018.3</a:t>
            </a:r>
            <a:endParaRPr kumimoji="1" lang="zh-CN" altLang="en-US" sz="32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3058841" y="336982"/>
            <a:ext cx="82221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/>
              <a:t>柯林斯高阶</a:t>
            </a:r>
            <a:r>
              <a:rPr lang="zh-CN" altLang="en-US" sz="3200" b="1" dirty="0"/>
              <a:t>英汉双解学习词典</a:t>
            </a:r>
            <a:r>
              <a:rPr lang="en-US" altLang="zh-CN" sz="3200" b="1" dirty="0"/>
              <a:t>(</a:t>
            </a:r>
            <a:r>
              <a:rPr lang="zh-CN" altLang="en-US" sz="3200" b="1" dirty="0"/>
              <a:t>第</a:t>
            </a:r>
            <a:r>
              <a:rPr lang="en-US" altLang="zh-CN" sz="3200" b="1" dirty="0"/>
              <a:t>8</a:t>
            </a:r>
            <a:r>
              <a:rPr lang="zh-CN" altLang="en-US" sz="3200" b="1" dirty="0"/>
              <a:t>版</a:t>
            </a:r>
            <a:r>
              <a:rPr lang="en-US" altLang="zh-CN" sz="3200" b="1" dirty="0" smtClean="0"/>
              <a:t>)2017.1</a:t>
            </a:r>
            <a:endParaRPr lang="en-US" altLang="zh-CN" sz="3200" b="1" dirty="0"/>
          </a:p>
          <a:p>
            <a:endParaRPr kumimoji="1" lang="zh-CN" altLang="en-US" sz="3200" b="1" dirty="0"/>
          </a:p>
        </p:txBody>
      </p:sp>
      <p:sp>
        <p:nvSpPr>
          <p:cNvPr id="7" name="文本框 6"/>
          <p:cNvSpPr txBox="1"/>
          <p:nvPr/>
        </p:nvSpPr>
        <p:spPr>
          <a:xfrm>
            <a:off x="3078126" y="1149724"/>
            <a:ext cx="776465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/>
              <a:t>Evacuate: </a:t>
            </a:r>
            <a:r>
              <a:rPr lang="en-US" altLang="zh-CN" sz="2800" dirty="0"/>
              <a:t>If people evacuate a place, they move out of it for a period of time, especially because it is dangerous.</a:t>
            </a:r>
            <a:endParaRPr kumimoji="1" lang="zh-CN" altLang="en-US" sz="2800" dirty="0"/>
          </a:p>
        </p:txBody>
      </p:sp>
      <p:sp>
        <p:nvSpPr>
          <p:cNvPr id="8" name="文本框 7"/>
          <p:cNvSpPr txBox="1"/>
          <p:nvPr/>
        </p:nvSpPr>
        <p:spPr>
          <a:xfrm>
            <a:off x="3078125" y="4150469"/>
            <a:ext cx="724628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/>
              <a:t>Evacuate: to move out of a place because of danger, and leave the place empty</a:t>
            </a:r>
            <a:endParaRPr kumimoji="1" lang="zh-CN" altLang="en-US" sz="2800" dirty="0"/>
          </a:p>
        </p:txBody>
      </p:sp>
      <p:sp>
        <p:nvSpPr>
          <p:cNvPr id="9" name="文本框 8"/>
          <p:cNvSpPr txBox="1"/>
          <p:nvPr/>
        </p:nvSpPr>
        <p:spPr>
          <a:xfrm>
            <a:off x="706245" y="5890960"/>
            <a:ext cx="114857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i="1" dirty="0" smtClean="0"/>
              <a:t>All dictionaries are ok, what matters is that you </a:t>
            </a:r>
            <a:r>
              <a:rPr kumimoji="1" lang="en-US" altLang="zh-CN" sz="4400" i="1" dirty="0" smtClean="0"/>
              <a:t>have</a:t>
            </a:r>
            <a:r>
              <a:rPr kumimoji="1" lang="en-US" altLang="zh-CN" sz="3600" i="1" dirty="0" smtClean="0"/>
              <a:t> one!</a:t>
            </a:r>
            <a:endParaRPr kumimoji="1" lang="zh-CN" altLang="en-US" sz="3600" i="1" dirty="0"/>
          </a:p>
        </p:txBody>
      </p:sp>
    </p:spTree>
    <p:extLst>
      <p:ext uri="{BB962C8B-B14F-4D97-AF65-F5344CB8AC3E}">
        <p14:creationId xmlns:p14="http://schemas.microsoft.com/office/powerpoint/2010/main" val="1965877954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14"/>
          <p:cNvSpPr txBox="1"/>
          <p:nvPr/>
        </p:nvSpPr>
        <p:spPr>
          <a:xfrm>
            <a:off x="7264135" y="1224750"/>
            <a:ext cx="25330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i="1" dirty="0" smtClean="0">
                <a:latin typeface="Avenir Medium Oblique" charset="0"/>
                <a:ea typeface="Avenir Medium Oblique" charset="0"/>
                <a:cs typeface="Avenir Medium Oblique" charset="0"/>
              </a:rPr>
              <a:t>Relevance</a:t>
            </a:r>
            <a:endParaRPr lang="en-US" sz="4000" b="1" i="1" dirty="0">
              <a:latin typeface="Avenir Medium Oblique" charset="0"/>
              <a:ea typeface="Avenir Medium Oblique" charset="0"/>
              <a:cs typeface="Avenir Medium Oblique" charset="0"/>
            </a:endParaRPr>
          </a:p>
        </p:txBody>
      </p:sp>
      <p:sp>
        <p:nvSpPr>
          <p:cNvPr id="5" name="TextBox 14"/>
          <p:cNvSpPr txBox="1"/>
          <p:nvPr/>
        </p:nvSpPr>
        <p:spPr>
          <a:xfrm>
            <a:off x="2849138" y="3276726"/>
            <a:ext cx="2396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 b="1" i="1" dirty="0" smtClean="0">
                <a:latin typeface="Avenir Medium Oblique" charset="0"/>
                <a:ea typeface="Avenir Medium Oblique" charset="0"/>
                <a:cs typeface="Avenir Medium Oblique" charset="0"/>
              </a:rPr>
              <a:t>Attention</a:t>
            </a:r>
            <a:endParaRPr lang="en-US" altLang="zh-CN" sz="4000" b="1" i="1" dirty="0">
              <a:latin typeface="Avenir Medium Oblique" charset="0"/>
              <a:ea typeface="Avenir Medium Oblique" charset="0"/>
              <a:cs typeface="Avenir Medium Oblique" charset="0"/>
            </a:endParaRPr>
          </a:p>
        </p:txBody>
      </p:sp>
      <p:sp>
        <p:nvSpPr>
          <p:cNvPr id="6" name="TextBox 14"/>
          <p:cNvSpPr txBox="1"/>
          <p:nvPr/>
        </p:nvSpPr>
        <p:spPr>
          <a:xfrm>
            <a:off x="2958142" y="1224750"/>
            <a:ext cx="22092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 smtClean="0">
                <a:latin typeface="Avenir Medium Oblique" charset="0"/>
                <a:ea typeface="Avenir Medium Oblique" charset="0"/>
                <a:cs typeface="Avenir Medium Oblique" charset="0"/>
              </a:rPr>
              <a:t>Meaning</a:t>
            </a:r>
            <a:endParaRPr lang="en-US" altLang="zh-CN" sz="4000" b="1" dirty="0">
              <a:latin typeface="Avenir Medium Oblique" charset="0"/>
              <a:ea typeface="Avenir Medium Oblique" charset="0"/>
              <a:cs typeface="Avenir Medium Oblique" charset="0"/>
            </a:endParaRPr>
          </a:p>
        </p:txBody>
      </p:sp>
      <p:sp>
        <p:nvSpPr>
          <p:cNvPr id="7" name="TextBox 14"/>
          <p:cNvSpPr txBox="1"/>
          <p:nvPr/>
        </p:nvSpPr>
        <p:spPr>
          <a:xfrm>
            <a:off x="7264135" y="3276726"/>
            <a:ext cx="21226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 b="1" i="1" dirty="0" smtClean="0">
                <a:latin typeface="Avenir Medium Oblique" charset="0"/>
                <a:ea typeface="Avenir Medium Oblique" charset="0"/>
                <a:cs typeface="Avenir Medium Oblique" charset="0"/>
              </a:rPr>
              <a:t>Memory</a:t>
            </a:r>
            <a:endParaRPr lang="en-US" altLang="zh-CN" sz="4000" b="1" i="1" dirty="0">
              <a:latin typeface="Avenir Medium Oblique" charset="0"/>
              <a:ea typeface="Avenir Medium Oblique" charset="0"/>
              <a:cs typeface="Avenir Medium Oblique" charset="0"/>
            </a:endParaRPr>
          </a:p>
        </p:txBody>
      </p:sp>
      <p:cxnSp>
        <p:nvCxnSpPr>
          <p:cNvPr id="9" name="直线连接符 8"/>
          <p:cNvCxnSpPr/>
          <p:nvPr/>
        </p:nvCxnSpPr>
        <p:spPr>
          <a:xfrm>
            <a:off x="5364751" y="1578693"/>
            <a:ext cx="1899384" cy="0"/>
          </a:xfrm>
          <a:prstGeom prst="line">
            <a:avLst/>
          </a:prstGeom>
          <a:ln w="571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线连接符 9"/>
          <p:cNvCxnSpPr/>
          <p:nvPr/>
        </p:nvCxnSpPr>
        <p:spPr>
          <a:xfrm>
            <a:off x="5364751" y="3630669"/>
            <a:ext cx="1899384" cy="0"/>
          </a:xfrm>
          <a:prstGeom prst="line">
            <a:avLst/>
          </a:prstGeom>
          <a:ln w="571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直线连接符 17"/>
          <p:cNvCxnSpPr/>
          <p:nvPr/>
        </p:nvCxnSpPr>
        <p:spPr>
          <a:xfrm>
            <a:off x="8325483" y="1826217"/>
            <a:ext cx="0" cy="1556928"/>
          </a:xfrm>
          <a:prstGeom prst="line">
            <a:avLst/>
          </a:prstGeom>
          <a:ln w="571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直线连接符 19"/>
          <p:cNvCxnSpPr/>
          <p:nvPr/>
        </p:nvCxnSpPr>
        <p:spPr>
          <a:xfrm>
            <a:off x="4039550" y="1826217"/>
            <a:ext cx="0" cy="1556928"/>
          </a:xfrm>
          <a:prstGeom prst="line">
            <a:avLst/>
          </a:prstGeom>
          <a:ln w="571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直线连接符 20"/>
          <p:cNvCxnSpPr/>
          <p:nvPr/>
        </p:nvCxnSpPr>
        <p:spPr>
          <a:xfrm>
            <a:off x="4418839" y="1826217"/>
            <a:ext cx="3554080" cy="1450509"/>
          </a:xfrm>
          <a:prstGeom prst="line">
            <a:avLst/>
          </a:prstGeom>
          <a:ln w="571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直线连接符 22"/>
          <p:cNvCxnSpPr/>
          <p:nvPr/>
        </p:nvCxnSpPr>
        <p:spPr>
          <a:xfrm flipH="1">
            <a:off x="4381111" y="1879427"/>
            <a:ext cx="3636120" cy="1353714"/>
          </a:xfrm>
          <a:prstGeom prst="line">
            <a:avLst/>
          </a:prstGeom>
          <a:ln w="571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587018" y="4319526"/>
            <a:ext cx="111066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kumimoji="1" lang="en-US" altLang="zh-CN" sz="4000" dirty="0" smtClean="0"/>
              <a:t>Without </a:t>
            </a:r>
            <a:r>
              <a:rPr kumimoji="1" lang="en-US" altLang="zh-CN" sz="4000" b="1" dirty="0" smtClean="0"/>
              <a:t>concentration</a:t>
            </a:r>
            <a:r>
              <a:rPr kumimoji="1" lang="en-US" altLang="zh-CN" sz="4000" dirty="0" smtClean="0"/>
              <a:t>, you are wasting your time!</a:t>
            </a:r>
          </a:p>
          <a:p>
            <a:pPr marL="342900" indent="-342900" algn="ctr">
              <a:buAutoNum type="arabicPeriod"/>
            </a:pPr>
            <a:r>
              <a:rPr kumimoji="1" lang="en-US" altLang="zh-CN" sz="4000" dirty="0"/>
              <a:t> </a:t>
            </a:r>
            <a:r>
              <a:rPr kumimoji="1" lang="en-US" altLang="zh-CN" sz="4000" b="1" dirty="0" smtClean="0"/>
              <a:t>Use</a:t>
            </a:r>
            <a:r>
              <a:rPr kumimoji="1" lang="en-US" altLang="zh-CN" sz="4000" dirty="0" smtClean="0"/>
              <a:t> it or lose it!</a:t>
            </a:r>
            <a:endParaRPr kumimoji="1" lang="zh-CN" altLang="en-US" sz="4000" dirty="0"/>
          </a:p>
        </p:txBody>
      </p:sp>
      <p:sp>
        <p:nvSpPr>
          <p:cNvPr id="27" name="文本框 26"/>
          <p:cNvSpPr txBox="1"/>
          <p:nvPr/>
        </p:nvSpPr>
        <p:spPr>
          <a:xfrm>
            <a:off x="2024656" y="295787"/>
            <a:ext cx="109653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i="1" smtClean="0"/>
              <a:t>How </a:t>
            </a:r>
            <a:r>
              <a:rPr kumimoji="1" lang="en-US" altLang="zh-CN" sz="3600" i="1" dirty="0" smtClean="0"/>
              <a:t>to learn any language in six months (TED)</a:t>
            </a:r>
            <a:endParaRPr kumimoji="1" lang="zh-CN" altLang="en-US" sz="3600" i="1" dirty="0"/>
          </a:p>
        </p:txBody>
      </p:sp>
    </p:spTree>
    <p:extLst>
      <p:ext uri="{BB962C8B-B14F-4D97-AF65-F5344CB8AC3E}">
        <p14:creationId xmlns:p14="http://schemas.microsoft.com/office/powerpoint/2010/main" val="862661433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019175" y="717884"/>
            <a:ext cx="10352636" cy="5422231"/>
          </a:xfrm>
          <a:prstGeom prst="rect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206812" y="1582016"/>
            <a:ext cx="4507832" cy="10347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1209551" y="826785"/>
            <a:ext cx="4505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smtClean="0"/>
              <a:t>English Course in QBHS</a:t>
            </a:r>
            <a:endParaRPr kumimoji="1" lang="zh-CN" altLang="en-US" sz="3600" dirty="0"/>
          </a:p>
        </p:txBody>
      </p:sp>
      <p:sp>
        <p:nvSpPr>
          <p:cNvPr id="16" name="文本框 15"/>
          <p:cNvSpPr txBox="1"/>
          <p:nvPr/>
        </p:nvSpPr>
        <p:spPr>
          <a:xfrm>
            <a:off x="1096540" y="1776404"/>
            <a:ext cx="985519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 smtClean="0"/>
              <a:t>Listening</a:t>
            </a:r>
            <a:r>
              <a:rPr kumimoji="1" lang="zh-CN" altLang="en-US" sz="2800" b="1" dirty="0" smtClean="0"/>
              <a:t>：</a:t>
            </a:r>
            <a:r>
              <a:rPr kumimoji="1" lang="en-US" altLang="zh-CN" sz="2800" dirty="0" smtClean="0"/>
              <a:t>VOA &amp; BBC</a:t>
            </a:r>
            <a:r>
              <a:rPr kumimoji="1" lang="zh-CN" altLang="en-US" sz="2800" dirty="0" smtClean="0"/>
              <a:t>，</a:t>
            </a:r>
            <a:r>
              <a:rPr kumimoji="1" lang="en-US" altLang="zh-CN" sz="2800" dirty="0" smtClean="0"/>
              <a:t>Model test</a:t>
            </a:r>
          </a:p>
          <a:p>
            <a:r>
              <a:rPr kumimoji="1" lang="en-US" altLang="zh-CN" sz="2800" b="1" dirty="0" smtClean="0"/>
              <a:t>Speaking</a:t>
            </a:r>
            <a:r>
              <a:rPr kumimoji="1" lang="zh-CN" altLang="en-US" sz="2800" b="1" dirty="0" smtClean="0"/>
              <a:t>：</a:t>
            </a:r>
            <a:r>
              <a:rPr kumimoji="1" lang="en-US" altLang="zh-CN" sz="2800" dirty="0" smtClean="0"/>
              <a:t>Pronunciation, speech, drama, debating</a:t>
            </a:r>
          </a:p>
          <a:p>
            <a:r>
              <a:rPr kumimoji="1" lang="en-US" altLang="zh-CN" sz="2800" b="1" dirty="0" smtClean="0"/>
              <a:t>Reading</a:t>
            </a:r>
            <a:r>
              <a:rPr kumimoji="1" lang="zh-CN" altLang="en-US" sz="2800" b="1" dirty="0" smtClean="0"/>
              <a:t>：</a:t>
            </a:r>
            <a:r>
              <a:rPr kumimoji="1" lang="en-US" altLang="zh-CN" sz="2800" dirty="0" smtClean="0"/>
              <a:t>Text, 21</a:t>
            </a:r>
            <a:r>
              <a:rPr kumimoji="1" lang="en-US" altLang="zh-CN" sz="2800" baseline="30000" dirty="0" smtClean="0"/>
              <a:t>st</a:t>
            </a:r>
            <a:r>
              <a:rPr kumimoji="1" lang="en-US" altLang="zh-CN" sz="2800" dirty="0" smtClean="0"/>
              <a:t> Teems, other topic-related reading materials</a:t>
            </a:r>
          </a:p>
          <a:p>
            <a:r>
              <a:rPr kumimoji="1" lang="en-US" altLang="zh-CN" sz="2800" b="1" dirty="0" smtClean="0"/>
              <a:t>Writing</a:t>
            </a:r>
            <a:r>
              <a:rPr kumimoji="1" lang="zh-CN" altLang="en-US" sz="2800" b="1" dirty="0" smtClean="0"/>
              <a:t>：</a:t>
            </a:r>
            <a:r>
              <a:rPr kumimoji="1" lang="en-US" altLang="zh-CN" sz="2800" dirty="0" smtClean="0"/>
              <a:t>Translation, free writing, newspaper review</a:t>
            </a:r>
            <a:endParaRPr kumimoji="1" lang="zh-CN" altLang="en-US" sz="2800" dirty="0"/>
          </a:p>
        </p:txBody>
      </p:sp>
      <p:sp>
        <p:nvSpPr>
          <p:cNvPr id="17" name="文本框 16"/>
          <p:cNvSpPr txBox="1"/>
          <p:nvPr/>
        </p:nvSpPr>
        <p:spPr>
          <a:xfrm>
            <a:off x="1074311" y="3625324"/>
            <a:ext cx="102423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/>
              <a:t>课堂类型：</a:t>
            </a:r>
            <a:r>
              <a:rPr kumimoji="1" lang="zh-CN" altLang="en-US" sz="2800" dirty="0" smtClean="0"/>
              <a:t>早读课、常规课、听力</a:t>
            </a:r>
            <a:r>
              <a:rPr kumimoji="1" lang="en-US" altLang="zh-CN" sz="2800" dirty="0" smtClean="0"/>
              <a:t>/</a:t>
            </a:r>
            <a:r>
              <a:rPr kumimoji="1" lang="zh-CN" altLang="en-US" sz="2800" dirty="0" smtClean="0"/>
              <a:t>口语课</a:t>
            </a:r>
            <a:endParaRPr kumimoji="1" lang="en-US" altLang="zh-CN" sz="2800" dirty="0" smtClean="0"/>
          </a:p>
          <a:p>
            <a:r>
              <a:rPr kumimoji="1" lang="zh-CN" altLang="en-US" sz="2800" b="1" dirty="0" smtClean="0"/>
              <a:t>作业类型：</a:t>
            </a:r>
            <a:r>
              <a:rPr lang="zh-CN" altLang="zh-CN" sz="2800" dirty="0"/>
              <a:t>语言点自测式</a:t>
            </a:r>
            <a:r>
              <a:rPr lang="zh-CN" altLang="zh-CN" sz="2800" dirty="0" smtClean="0"/>
              <a:t>背诵</a:t>
            </a:r>
            <a:r>
              <a:rPr lang="en-US" altLang="zh-CN" sz="2800" dirty="0" smtClean="0"/>
              <a:t>(</a:t>
            </a:r>
            <a:r>
              <a:rPr lang="en-US" altLang="zh-CN" sz="2800" u="sng" dirty="0" smtClean="0"/>
              <a:t>notes</a:t>
            </a:r>
            <a:r>
              <a:rPr lang="zh-CN" altLang="en-US" sz="2800" u="sng" dirty="0" smtClean="0"/>
              <a:t>讲义</a:t>
            </a:r>
            <a:r>
              <a:rPr lang="en-US" altLang="zh-CN" sz="2800" u="sng" dirty="0" smtClean="0"/>
              <a:t>+</a:t>
            </a:r>
            <a:r>
              <a:rPr lang="zh-CN" altLang="en-US" sz="2800" u="sng" dirty="0" smtClean="0"/>
              <a:t>及时雨</a:t>
            </a:r>
            <a:r>
              <a:rPr lang="en-US" altLang="zh-CN" sz="2800" dirty="0" smtClean="0"/>
              <a:t>)</a:t>
            </a:r>
            <a:r>
              <a:rPr lang="zh-CN" altLang="zh-CN" sz="2800" dirty="0" smtClean="0"/>
              <a:t>、</a:t>
            </a:r>
            <a:r>
              <a:rPr lang="zh-CN" altLang="zh-CN" sz="2800" dirty="0"/>
              <a:t>背课文、做</a:t>
            </a:r>
            <a:r>
              <a:rPr lang="zh-CN" altLang="zh-CN" sz="2800" dirty="0" smtClean="0"/>
              <a:t>练习</a:t>
            </a:r>
            <a:r>
              <a:rPr lang="zh-CN" altLang="en-US" sz="2800" dirty="0" smtClean="0"/>
              <a:t>题</a:t>
            </a:r>
            <a:r>
              <a:rPr lang="zh-CN" altLang="zh-CN" sz="2800" dirty="0" smtClean="0"/>
              <a:t>、翻译</a:t>
            </a:r>
            <a:r>
              <a:rPr lang="zh-CN" altLang="en-US" sz="2800" dirty="0" smtClean="0"/>
              <a:t>句子、</a:t>
            </a:r>
            <a:r>
              <a:rPr lang="zh-CN" altLang="zh-CN" sz="2800" dirty="0" smtClean="0"/>
              <a:t>造句</a:t>
            </a:r>
            <a:r>
              <a:rPr lang="zh-CN" altLang="en-US" sz="2800" dirty="0" smtClean="0"/>
              <a:t>（</a:t>
            </a:r>
            <a:r>
              <a:rPr lang="en-US" altLang="zh-CN" sz="2800" dirty="0" smtClean="0"/>
              <a:t>Relevance</a:t>
            </a:r>
            <a:r>
              <a:rPr lang="zh-CN" altLang="en-US" sz="2800" dirty="0" smtClean="0"/>
              <a:t>）</a:t>
            </a:r>
            <a:r>
              <a:rPr lang="zh-CN" altLang="en-US" sz="2800" dirty="0" smtClean="0"/>
              <a:t>、报摘每周</a:t>
            </a:r>
            <a:r>
              <a:rPr lang="en-US" altLang="zh-CN" sz="2800" dirty="0" smtClean="0"/>
              <a:t>1</a:t>
            </a:r>
            <a:r>
              <a:rPr lang="zh-CN" altLang="en-US" sz="2800" dirty="0" smtClean="0"/>
              <a:t>篇</a:t>
            </a:r>
            <a:r>
              <a:rPr lang="zh-CN" altLang="zh-CN" sz="2800" dirty="0" smtClean="0"/>
              <a:t> </a:t>
            </a:r>
            <a:endParaRPr kumimoji="1" lang="en-US" altLang="zh-CN" sz="2800" dirty="0" smtClean="0"/>
          </a:p>
        </p:txBody>
      </p:sp>
      <p:sp>
        <p:nvSpPr>
          <p:cNvPr id="19" name="文本框 18"/>
          <p:cNvSpPr txBox="1"/>
          <p:nvPr/>
        </p:nvSpPr>
        <p:spPr>
          <a:xfrm>
            <a:off x="1096540" y="5138193"/>
            <a:ext cx="10164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 smtClean="0"/>
              <a:t>本子：</a:t>
            </a:r>
            <a:r>
              <a:rPr kumimoji="1" lang="zh-CN" altLang="en-US" sz="2800" u="sng" dirty="0" smtClean="0"/>
              <a:t>默写本、翻译本</a:t>
            </a:r>
            <a:r>
              <a:rPr kumimoji="1" lang="zh-CN" altLang="en-US" sz="2800" dirty="0" smtClean="0"/>
              <a:t>、</a:t>
            </a:r>
            <a:r>
              <a:rPr kumimoji="1" lang="zh-CN" altLang="en-US" sz="2800" u="sng" dirty="0" smtClean="0"/>
              <a:t>错题本、报摘本</a:t>
            </a:r>
            <a:r>
              <a:rPr kumimoji="1" lang="zh-CN" altLang="en-US" sz="2800" dirty="0" smtClean="0"/>
              <a:t>、笔记本</a:t>
            </a:r>
            <a:endParaRPr kumimoji="1" lang="zh-CN" altLang="en-US" sz="2800" u="sng" dirty="0"/>
          </a:p>
        </p:txBody>
      </p:sp>
    </p:spTree>
    <p:extLst>
      <p:ext uri="{BB962C8B-B14F-4D97-AF65-F5344CB8AC3E}">
        <p14:creationId xmlns:p14="http://schemas.microsoft.com/office/powerpoint/2010/main" val="3865725017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8431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3367669" y="1993054"/>
            <a:ext cx="613317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smtClean="0">
                <a:solidFill>
                  <a:schemeClr val="bg1"/>
                </a:solidFill>
              </a:rPr>
              <a:t>Remember:</a:t>
            </a:r>
          </a:p>
          <a:p>
            <a:r>
              <a:rPr kumimoji="1" lang="en-US" altLang="zh-CN" sz="3600" dirty="0" smtClean="0">
                <a:solidFill>
                  <a:schemeClr val="bg1"/>
                </a:solidFill>
              </a:rPr>
              <a:t>To develop effective strategies.</a:t>
            </a:r>
          </a:p>
          <a:p>
            <a:r>
              <a:rPr kumimoji="1" lang="en-US" altLang="zh-CN" sz="3600" dirty="0" smtClean="0">
                <a:solidFill>
                  <a:schemeClr val="bg1"/>
                </a:solidFill>
              </a:rPr>
              <a:t>To keep good learning habits.</a:t>
            </a:r>
          </a:p>
          <a:p>
            <a:r>
              <a:rPr kumimoji="1" lang="en-US" altLang="zh-CN" sz="3600" dirty="0" smtClean="0">
                <a:solidFill>
                  <a:schemeClr val="bg1"/>
                </a:solidFill>
              </a:rPr>
              <a:t>To use English in everyday life.</a:t>
            </a:r>
          </a:p>
          <a:p>
            <a:pPr marL="742950" indent="-742950">
              <a:buAutoNum type="arabicPeriod"/>
            </a:pPr>
            <a:endParaRPr kumimoji="1" lang="zh-CN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924028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493</TotalTime>
  <Words>309</Words>
  <Application>Microsoft Macintosh PowerPoint</Application>
  <PresentationFormat>宽屏</PresentationFormat>
  <Paragraphs>47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Avenir Book Oblique</vt:lpstr>
      <vt:lpstr>Avenir Heavy Oblique</vt:lpstr>
      <vt:lpstr>Avenir Medium Oblique</vt:lpstr>
      <vt:lpstr>Calibri</vt:lpstr>
      <vt:lpstr>Gill Sans</vt:lpstr>
      <vt:lpstr>等线</vt:lpstr>
      <vt:lpstr>宋体</vt:lpstr>
      <vt:lpstr>微软雅黑</vt:lpstr>
      <vt:lpstr>Arial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Microsoft Office 用户</cp:lastModifiedBy>
  <cp:revision>98</cp:revision>
  <dcterms:created xsi:type="dcterms:W3CDTF">2017-08-18T03:02:00Z</dcterms:created>
  <dcterms:modified xsi:type="dcterms:W3CDTF">2018-09-02T12:41:39Z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2052-10.1.0.6748</vt:lpwstr>
  </property>
</Properties>
</file>

<file path=docProps/thumbnail.jpeg>
</file>